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42"/>
  </p:notesMasterIdLst>
  <p:handoutMasterIdLst>
    <p:handoutMasterId r:id="rId43"/>
  </p:handoutMasterIdLst>
  <p:sldIdLst>
    <p:sldId id="256" r:id="rId3"/>
    <p:sldId id="335" r:id="rId4"/>
    <p:sldId id="393" r:id="rId5"/>
    <p:sldId id="336" r:id="rId6"/>
    <p:sldId id="394" r:id="rId7"/>
    <p:sldId id="383" r:id="rId8"/>
    <p:sldId id="401" r:id="rId9"/>
    <p:sldId id="402" r:id="rId10"/>
    <p:sldId id="384" r:id="rId11"/>
    <p:sldId id="385" r:id="rId12"/>
    <p:sldId id="390" r:id="rId13"/>
    <p:sldId id="391" r:id="rId14"/>
    <p:sldId id="337" r:id="rId15"/>
    <p:sldId id="338" r:id="rId16"/>
    <p:sldId id="339" r:id="rId17"/>
    <p:sldId id="340" r:id="rId18"/>
    <p:sldId id="341" r:id="rId19"/>
    <p:sldId id="342" r:id="rId20"/>
    <p:sldId id="392" r:id="rId21"/>
    <p:sldId id="386" r:id="rId22"/>
    <p:sldId id="343" r:id="rId23"/>
    <p:sldId id="345" r:id="rId24"/>
    <p:sldId id="395" r:id="rId25"/>
    <p:sldId id="396" r:id="rId26"/>
    <p:sldId id="348" r:id="rId27"/>
    <p:sldId id="400" r:id="rId28"/>
    <p:sldId id="349" r:id="rId29"/>
    <p:sldId id="405" r:id="rId30"/>
    <p:sldId id="350" r:id="rId31"/>
    <p:sldId id="406" r:id="rId32"/>
    <p:sldId id="398" r:id="rId33"/>
    <p:sldId id="356" r:id="rId34"/>
    <p:sldId id="357" r:id="rId35"/>
    <p:sldId id="399" r:id="rId36"/>
    <p:sldId id="358" r:id="rId37"/>
    <p:sldId id="403" r:id="rId38"/>
    <p:sldId id="360" r:id="rId39"/>
    <p:sldId id="404" r:id="rId40"/>
    <p:sldId id="387" r:id="rId41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BB"/>
    <a:srgbClr val="007FD2"/>
    <a:srgbClr val="047FD2"/>
    <a:srgbClr val="0170D5"/>
    <a:srgbClr val="0166D5"/>
    <a:srgbClr val="005EBC"/>
    <a:srgbClr val="0058B0"/>
    <a:srgbClr val="0066CC"/>
    <a:srgbClr val="344EA2"/>
    <a:srgbClr val="376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7" autoAdjust="0"/>
  </p:normalViewPr>
  <p:slideViewPr>
    <p:cSldViewPr>
      <p:cViewPr varScale="1">
        <p:scale>
          <a:sx n="132" d="100"/>
          <a:sy n="132" d="100"/>
        </p:scale>
        <p:origin x="9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BFEDDD8E-35D6-4DD5-ABDB-5E6E76698DEF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4140F11E-091A-4272-85D8-18CD034C0C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619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B8F23F97-D771-4095-B968-E437BB14CCDA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BAEA1D8E-59D4-421A-A046-FFC6CFD36A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33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1D8E-59D4-421A-A046-FFC6CFD36AE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65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83568" y="5877272"/>
            <a:ext cx="7416824" cy="980728"/>
          </a:xfrm>
          <a:prstGeom prst="rect">
            <a:avLst/>
          </a:prstGeom>
          <a:solidFill>
            <a:schemeClr val="tx1"/>
          </a:solidFill>
          <a:ln w="1905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2400" b="0" cap="all" baseline="0">
                <a:solidFill>
                  <a:srgbClr val="015ABB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Fortschreibung des Monitoring Stadtentwicklung – Berichtsjahr 2016</a:t>
            </a:r>
            <a:endParaRPr kumimoji="0" lang="en-US" sz="2400" b="0" cap="all" baseline="0" dirty="0">
              <a:solidFill>
                <a:srgbClr val="015ABB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8858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AFC-D722-49D9-91F1-9D80902C1354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3F06-0268-4459-8291-1B71432B54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F4C8AFC-D722-49D9-91F1-9D80902C1354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1E3F06-0268-4459-8291-1B71432B54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</p:txBody>
      </p:sp>
      <p:sp>
        <p:nvSpPr>
          <p:cNvPr id="9" name="Rechteck 8"/>
          <p:cNvSpPr/>
          <p:nvPr/>
        </p:nvSpPr>
        <p:spPr>
          <a:xfrm>
            <a:off x="8467" y="921844"/>
            <a:ext cx="9144000" cy="504056"/>
          </a:xfrm>
          <a:prstGeom prst="rect">
            <a:avLst/>
          </a:prstGeom>
          <a:solidFill>
            <a:srgbClr val="007FD2"/>
          </a:solidFill>
          <a:ln w="19050" cap="rnd" cmpd="dbl" algn="ctr">
            <a:solidFill>
              <a:srgbClr val="007FD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6931"/>
            <a:ext cx="9116450" cy="8850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F4C8AFC-D722-49D9-91F1-9D80902C1354}" type="datetimeFigureOut">
              <a:rPr lang="de-DE" smtClean="0"/>
              <a:pPr/>
              <a:t>18.04.2018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Warnemünde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1268760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1E3F06-0268-4459-8291-1B71432B542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Textmasterformate durch Klicken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75941"/>
            <a:ext cx="86409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4C8AFC-D722-49D9-91F1-9D80902C1354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1E3F06-0268-4459-8291-1B71432B542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4C8AFC-D722-49D9-91F1-9D80902C1354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1E3F06-0268-4459-8291-1B71432B542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AFC-D722-49D9-91F1-9D80902C1354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1E3F06-0268-4459-8291-1B71432B54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AFC-D722-49D9-91F1-9D80902C1354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E3F06-0268-4459-8291-1B71432B54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AFC-D722-49D9-91F1-9D80902C1354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1E3F06-0268-4459-8291-1B71432B542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F4C8AFC-D722-49D9-91F1-9D80902C1354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1E3F06-0268-4459-8291-1B71432B542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4C8AFC-D722-49D9-91F1-9D80902C1354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1E3F06-0268-4459-8291-1B71432B542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3" r:id="rId2"/>
    <p:sldLayoutId id="2147483902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A8948-E54D-4776-98AD-1B4A4725E702}" type="datetimeFigureOut">
              <a:rPr lang="de-DE" smtClean="0"/>
              <a:pPr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E146-7F90-4D4A-B2E1-17F571C4BB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24B9D3E-9498-437F-A46F-EE66647557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7564" y="1052736"/>
            <a:ext cx="7848872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2837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Faktoren, die die Einwohnerentwicklung beeinflussen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1729D3C-F1B4-495B-A418-9260DC2A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18" y="1916832"/>
            <a:ext cx="6783563" cy="42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8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2837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Zuzüge und Fortzüge im Jahr 2016 nach Altersgruppen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178DFE2C-C8AE-4885-9694-5E54DD5E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" y="1793877"/>
            <a:ext cx="9099459" cy="43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4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2837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Zuzüge und Fortzüge im Jahr 2016 nach Herkunftsgebiet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DC953CE-51C6-44BF-AD77-3BD8F63B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1" y="2060848"/>
            <a:ext cx="9036496" cy="36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2837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Faktoren, die die Einwohnerentwicklung beeinflussen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5110663"/>
            <a:ext cx="90364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Bevölkerungsentwicklung wird durch zwei Faktoren beeinflusst:</a:t>
            </a:r>
          </a:p>
          <a:p>
            <a:pPr marL="3556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Saldo der natürlichen Bevölkerungsentwicklung (Geburten minus Sterbefälle)</a:t>
            </a:r>
          </a:p>
          <a:p>
            <a:pPr marL="355600" indent="-177800">
              <a:buFont typeface="Wingdings" panose="05000000000000000000" pitchFamily="2" charset="2"/>
              <a:buChar char="§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Wanderungssaldo (Zuzüge minus Fortzüge)</a:t>
            </a:r>
          </a:p>
          <a:p>
            <a:pPr>
              <a:spcBef>
                <a:spcPts val="1200"/>
              </a:spcBef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Trotz eines negativen Saldos der natürlichen Bevölkerungsentwicklung in 2016 betrug der Einwohnergewinn 172 Personen, weil der Wanderungssaldo bei +313 Personen lag.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289456F-8515-4D2A-A4F8-E57A82D3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52" y="1514159"/>
            <a:ext cx="7416000" cy="35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90760" y="908720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 und Beschäftigung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08735" y="1681927"/>
            <a:ext cx="3435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31.12.2016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gab 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1.102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Arbeitslose, das entspricht einem Anteil 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8,6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-messen an der 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Bevölkerung </a:t>
            </a:r>
            <a:b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erwerbsfähigen Alter. </a:t>
            </a:r>
          </a:p>
          <a:p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allen Arbeitslosen erhielten 72,0 % Leistungen nach dem SGB II, das sog. Hartz IV. </a:t>
            </a:r>
          </a:p>
          <a:p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Überdurchschnittlich hoch sind die Anteile in den Stadtteilen Waren West und Papenberg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B3C53CB-7A56-476F-9A3F-E7069A98C0D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" y="4227008"/>
            <a:ext cx="5616000" cy="20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5FBED5E-99E9-40E8-A64F-DC4E4E5E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" y="1681927"/>
            <a:ext cx="561797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 und Beschäftigung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B76E93E-A483-4E48-A8D7-750560B0F10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592" r="2743" b="47051"/>
          <a:stretch/>
        </p:blipFill>
        <p:spPr bwMode="auto">
          <a:xfrm>
            <a:off x="1259632" y="1450280"/>
            <a:ext cx="6660000" cy="5144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 und Beschäftigung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6380485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015A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Erwerbstätigenquote in 2014 = 81,2 %, in 2015 = 81,8 % und in 2016 = 82,0 %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B7A814D-1CB3-4A12-8B98-4D0051FB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60" y="1472147"/>
            <a:ext cx="6857080" cy="28345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FB2ADA81-3566-4ED3-BC9E-DF8C3596E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30" y="4475731"/>
            <a:ext cx="6513537" cy="19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8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 und Beschäftigung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CFE6965-1149-4692-8730-601EBBA05AF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691" r="2743" b="46951"/>
          <a:stretch/>
        </p:blipFill>
        <p:spPr bwMode="auto">
          <a:xfrm>
            <a:off x="1259632" y="1439332"/>
            <a:ext cx="6660000" cy="5121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533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46860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 und Beschäftigung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2746580-CDDD-482F-B8E7-277C0A5EFB3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00" y="4154348"/>
            <a:ext cx="6192000" cy="25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892140A-8DC6-4F65-972F-A7A43793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05036"/>
            <a:ext cx="6192000" cy="25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9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 und Beschäftigung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1557809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den 10.436 SV-Arbeitsplätzen in 2016 in Waren (Müritz) waren 1.119 geringfügig bezahlte Arbeitsplätze, das entspricht einem Anteil von 10,7 % an allen SV-Arbeitsplätzen. </a:t>
            </a:r>
          </a:p>
          <a:p>
            <a:pPr>
              <a:spcAft>
                <a:spcPts val="600"/>
              </a:spcAft>
            </a:pPr>
            <a:r>
              <a:rPr lang="de-DE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Vergleich zu anderen Städten zeigt sich eine höhere Qualität der Arbeitsplätze in Waren (Müritz), so lag der Anteil in der Hansestadt Rostock bei 14,5 % und in der Hansestadt Wismar bei 15,1 %.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79A44E9-E1FB-40A4-9996-FD59B163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74191"/>
            <a:ext cx="857265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2" y="948067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Einwohnerentwicklung und Prognose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343600" y="1515482"/>
            <a:ext cx="2836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Stabile Einwohnerent-wicklung 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seit 2004, Zugewinn von </a:t>
            </a:r>
            <a:r>
              <a:rPr lang="de-DE" spc="-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2004 </a:t>
            </a:r>
            <a:br>
              <a:rPr lang="de-DE" spc="-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pc="-4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 2016 um 2,6 %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(471 Personen)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Realentwicklung verlief bis 2014 fast identisch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den Prognosewerten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pc="-2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Jahr 2016 betrug die Abweichung 1,59 Prozentpunkte (337 Personen)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E6B8D74-5113-4690-9A27-18AD868A05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4397284"/>
            <a:ext cx="6146373" cy="234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60EF128-B661-4118-AA47-B99CB97B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3" y="1565020"/>
            <a:ext cx="6030653" cy="26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1293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 und Beschäftigung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0D4A4C6-43E3-4BF3-AD22-7F040BA8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24" y="2126083"/>
            <a:ext cx="8386951" cy="3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1293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 und Beschäftigung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600" y="4941168"/>
            <a:ext cx="72720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Vergleichswerte der SV-Arbeitsplatzdichte (Anzahl der Arbeitsplätze je 1.000 Einwohner im Alter von 15 bis 65 Jahren):</a:t>
            </a:r>
          </a:p>
          <a:p>
            <a:endParaRPr lang="de-DE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Hansestadt Rostock  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648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Hansestadt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Wismar     = 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Hansestadt Stralsund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644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B0AB919-2319-459A-B4C9-AED212DFF66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00000" cy="3208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892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932B21B-D852-4E62-B283-027D0C9AA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4" y="1484784"/>
            <a:ext cx="8582866" cy="53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xmlns="" id="{B9764354-0BE4-421A-B606-606D4CCE1B4D}"/>
              </a:ext>
            </a:extLst>
          </p:cNvPr>
          <p:cNvSpPr txBox="1">
            <a:spLocks/>
          </p:cNvSpPr>
          <p:nvPr/>
        </p:nvSpPr>
        <p:spPr>
          <a:xfrm>
            <a:off x="41293" y="980728"/>
            <a:ext cx="8784976" cy="4320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Durchschnittliche Kaufkraft je Einwohner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D97753D-121B-44D1-B6E5-BDAFE64F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31" y="3429000"/>
            <a:ext cx="7658138" cy="3281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2522902-4A75-47CE-8678-16104A0F9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1" y="1601354"/>
            <a:ext cx="8666388" cy="18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6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xmlns="" id="{B9764354-0BE4-421A-B606-606D4CCE1B4D}"/>
              </a:ext>
            </a:extLst>
          </p:cNvPr>
          <p:cNvSpPr txBox="1">
            <a:spLocks/>
          </p:cNvSpPr>
          <p:nvPr/>
        </p:nvSpPr>
        <p:spPr>
          <a:xfrm>
            <a:off x="41293" y="980728"/>
            <a:ext cx="8784976" cy="4320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Gewerbesteuerhebesatz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E2E9098-1F8F-49C4-A73A-871F3BBA59E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3" y="2060848"/>
            <a:ext cx="4305762" cy="33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CAE1D903-D2AF-44DE-A7A8-0906C46A59DD}"/>
              </a:ext>
            </a:extLst>
          </p:cNvPr>
          <p:cNvSpPr txBox="1"/>
          <p:nvPr/>
        </p:nvSpPr>
        <p:spPr>
          <a:xfrm>
            <a:off x="4788024" y="1430490"/>
            <a:ext cx="435597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Waren (Müritz) kann als Wirtschaftsstandort gute Bedingungen vorweisen.</a:t>
            </a:r>
          </a:p>
          <a:p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Einheit von: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Gewerbeansiedlung auf der grünen Wiese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Strukturwandlung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Revitalisierung der alten Industrie- und Gewerbegebiete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Sanierung der Innenstadt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Entwicklung des Fremdenverkehrs </a:t>
            </a:r>
          </a:p>
          <a:p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sind das Rückgrat der wirtschaftlichen Entwicklung der Stadt. </a:t>
            </a:r>
          </a:p>
          <a:p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Regionale und überregionale Bildungs- und Berufsausbildungsmöglichkeiten runden die Standortqualität ab. </a:t>
            </a:r>
          </a:p>
          <a:p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Aufgrund der guten Standortfaktoren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könnte 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Gewerbesteuerhebesatz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angehoben 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werden. </a:t>
            </a:r>
            <a:endParaRPr lang="de-DE" dirty="0">
              <a:solidFill>
                <a:srgbClr val="015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41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72261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Wohnungsbestand und Wohnungsleerstand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B1E1D2C-7B2B-4FF1-9BD0-ABB7D8B8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" y="4902196"/>
            <a:ext cx="9144000" cy="18286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A73631F-0E31-4250-844C-41AD8F9B1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33"/>
          <a:stretch/>
        </p:blipFill>
        <p:spPr>
          <a:xfrm>
            <a:off x="785765" y="1556791"/>
            <a:ext cx="7602896" cy="30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7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72261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Wohnungsbestand und Wohnungsleerstand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7017050-F549-4253-9F20-8A6FB2D2D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04" y="1844824"/>
            <a:ext cx="6615375" cy="4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2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4258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Wohnungsbestand und Wohnungsleerstand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673F8D8-D8B8-4E50-80E3-D9DF1D2C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6" y="1703092"/>
            <a:ext cx="7344188" cy="319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C655223-6D7D-4974-AC37-6892D7D0E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4" y="5301208"/>
            <a:ext cx="829725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1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4258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Wohnungsbestand und Wohnungsleerstand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04E9A91-4EDF-49A9-96A4-4FE4F8E5EB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3957" r="2603" b="47051"/>
          <a:stretch/>
        </p:blipFill>
        <p:spPr bwMode="auto">
          <a:xfrm>
            <a:off x="899592" y="1556792"/>
            <a:ext cx="6984776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154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996907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Wohnungsnachfragende Haushalte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71600" y="498098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Einwohnerzuwachs (Haupt- und Nebenwohnsitz, ohne Heimbewohner) gegenüber dem Vorjahr um 268 Personen</a:t>
            </a:r>
          </a:p>
          <a:p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Zunahme der wohnungsnachfragenden Haushalte um 108 HH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Durchschnittliche Haushaltsgröße: 1,86 Personen je HH (2004=2,05)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D68C679-DBAA-4257-BD19-1A5944EA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6" y="1597251"/>
            <a:ext cx="8604448" cy="33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2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2" y="948067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Einwohnerentwicklung und Prognose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1BA046FD-0599-421D-9A67-C353531A88B4}"/>
              </a:ext>
            </a:extLst>
          </p:cNvPr>
          <p:cNvSpPr txBox="1"/>
          <p:nvPr/>
        </p:nvSpPr>
        <p:spPr>
          <a:xfrm>
            <a:off x="505296" y="1556792"/>
            <a:ext cx="79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positive Abweichung der Realentwicklung von der Prognose in den Jahren 2015 und 2016 begründet sich z. T. auch durch den Zuzug von Aysberechtigten (Flüchtlingen)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C55EE3A-D910-4544-A805-96C274556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7" y="2489642"/>
            <a:ext cx="8476651" cy="40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4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0" y="996907"/>
            <a:ext cx="8784976" cy="432048"/>
          </a:xfrm>
        </p:spPr>
        <p:txBody>
          <a:bodyPr>
            <a:noAutofit/>
          </a:bodyPr>
          <a:lstStyle/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Durchschnittliche Haushaltsgröße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84B600BC-A6B7-4EA3-9B76-74A7B1915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2"/>
          <a:stretch/>
        </p:blipFill>
        <p:spPr>
          <a:xfrm>
            <a:off x="972787" y="1513256"/>
            <a:ext cx="7198425" cy="5312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94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Kinder bis sechs Jahre und Kapazität mit Kindertagesplätzen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E9F1938-F538-41AF-9BBB-50B99C1C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1440755"/>
            <a:ext cx="8172400" cy="30874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9E0EA3D-9E4E-4E93-954F-83DA4377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25144"/>
            <a:ext cx="7776864" cy="2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3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Abgleich Realentwicklung Kinder 1 bis 6,5 Jahre mit Prognose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3062606-4BF6-4202-8DFA-2F94936B5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8857876" cy="35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7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71500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Kinder </a:t>
            </a:r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Grundschulalter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1E7072EF-485C-4C8B-AD3D-0C7DD9A58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" y="1916832"/>
            <a:ext cx="9126976" cy="35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1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7504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Abgleich Realentwicklung Kinder 6,5-10,5 Jahre mit Prognose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38621CB-AC27-4118-BF4E-690A49DF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144000" cy="35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6324" y="960101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Schüler im Alter weiterführender Schulen und Prognose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9112457-2E78-4A0B-9395-D13D8F68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0" y="1988840"/>
            <a:ext cx="8813026" cy="35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22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6324" y="960101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Schüler im Alter weiterführender Schulen und Prognose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13BDEFA-D6A2-4E46-BCEE-7726E932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37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87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4941" y="976040"/>
            <a:ext cx="8784976" cy="432048"/>
          </a:xfrm>
        </p:spPr>
        <p:txBody>
          <a:bodyPr>
            <a:noAutofit/>
          </a:bodyPr>
          <a:lstStyle/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Altersgerechte Wohnformen und Abgleich mit der Prognose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4941" y="3377760"/>
            <a:ext cx="885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Bedarf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 die eigene Bevölkerung - 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rund </a:t>
            </a:r>
            <a:r>
              <a:rPr lang="de-DE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640 </a:t>
            </a:r>
            <a:r>
              <a:rPr lang="de-DE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Plätze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de-DE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Angebot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rund </a:t>
            </a:r>
            <a:r>
              <a:rPr lang="de-DE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940 </a:t>
            </a:r>
            <a:r>
              <a:rPr lang="de-DE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Plätze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547BD9DA-3347-4995-A29A-37ECE321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54" y="3752313"/>
            <a:ext cx="7452320" cy="30456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5D9E948-21C5-485C-A32D-A9523A82C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54" y="1565939"/>
            <a:ext cx="7310550" cy="15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75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4941" y="976040"/>
            <a:ext cx="8784976" cy="432048"/>
          </a:xfrm>
        </p:spPr>
        <p:txBody>
          <a:bodyPr>
            <a:noAutofit/>
          </a:bodyPr>
          <a:lstStyle/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Wanderungen der Senioren ab 75 Jahre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F18EC88-E5EB-41DE-843B-890865515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8" y="2012057"/>
            <a:ext cx="8342101" cy="3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27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4941" y="976040"/>
            <a:ext cx="8784976" cy="432048"/>
          </a:xfrm>
        </p:spPr>
        <p:txBody>
          <a:bodyPr>
            <a:noAutofit/>
          </a:bodyPr>
          <a:lstStyle/>
          <a:p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Tourismusentwicklung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D7B3EAC-9599-45E6-A544-8207C5BC8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064"/>
            <a:ext cx="9144000" cy="39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1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73636" y="955327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Einwohnerentwicklung </a:t>
            </a:r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 Stadtteilen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55850" y="6222672"/>
            <a:ext cx="7200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8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C9AA02A-E8FF-48F5-A9E9-F41CFD2510A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691" r="2722" b="46955"/>
          <a:stretch/>
        </p:blipFill>
        <p:spPr bwMode="auto">
          <a:xfrm>
            <a:off x="1259632" y="1447757"/>
            <a:ext cx="6659866" cy="5142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487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73636" y="955327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Einwohnerentwicklung </a:t>
            </a:r>
            <a:r>
              <a:rPr lang="de-DE"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 Stadtteilen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55850" y="6222672"/>
            <a:ext cx="7200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0DA0EC6-EBD5-4299-AE20-B5D18CBD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37" y="1844824"/>
            <a:ext cx="8723326" cy="46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7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2837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Faktoren, die die Einwohnerentwicklung beeinflussen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9E5EC58-C561-46AF-863C-7AC5DE5C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8" y="1988840"/>
            <a:ext cx="8846663" cy="40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2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2837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Faktoren, die die Einwohnerentwicklung beeinflussen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F59BBEB-3E70-43D5-BFEA-D916F7EE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44824"/>
            <a:ext cx="6999587" cy="43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3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2837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Faktoren, die die Einwohnerentwicklung beeinflussen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FB0B2CF-111D-458E-9DD6-2980E026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18" y="1844824"/>
            <a:ext cx="8039363" cy="37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2837" y="980728"/>
            <a:ext cx="8784976" cy="432048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Faktoren, die die Einwohnerentwicklung beeinflussen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2D75E31-1A5F-46B0-AA4B-0EFB2E1E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7859963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4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486</Words>
  <Application>Microsoft Office PowerPoint</Application>
  <PresentationFormat>Bildschirmpräsentation (4:3)</PresentationFormat>
  <Paragraphs>87</Paragraphs>
  <Slides>39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7" baseType="lpstr">
      <vt:lpstr>Arial</vt:lpstr>
      <vt:lpstr>Calibri</vt:lpstr>
      <vt:lpstr>Tahoma</vt:lpstr>
      <vt:lpstr>Tw Cen MT</vt:lpstr>
      <vt:lpstr>Wingdings</vt:lpstr>
      <vt:lpstr>Wingdings 2</vt:lpstr>
      <vt:lpstr>Galathea</vt:lpstr>
      <vt:lpstr>Benutzerdefiniertes Design</vt:lpstr>
      <vt:lpstr>PowerPoint-Präsentation</vt:lpstr>
      <vt:lpstr>Einwohnerentwicklung und Prognose</vt:lpstr>
      <vt:lpstr>Einwohnerentwicklung und Prognose</vt:lpstr>
      <vt:lpstr>Einwohnerentwicklung nach Stadtteilen</vt:lpstr>
      <vt:lpstr>Einwohnerentwicklung nach Stadtteilen</vt:lpstr>
      <vt:lpstr>Faktoren, die die Einwohnerentwicklung beeinflussen</vt:lpstr>
      <vt:lpstr>Faktoren, die die Einwohnerentwicklung beeinflussen</vt:lpstr>
      <vt:lpstr>Faktoren, die die Einwohnerentwicklung beeinflussen</vt:lpstr>
      <vt:lpstr>Faktoren, die die Einwohnerentwicklung beeinflussen</vt:lpstr>
      <vt:lpstr>Faktoren, die die Einwohnerentwicklung beeinflussen</vt:lpstr>
      <vt:lpstr>Zuzüge und Fortzüge im Jahr 2016 nach Altersgruppen</vt:lpstr>
      <vt:lpstr>Zuzüge und Fortzüge im Jahr 2016 nach Herkunftsgebiet</vt:lpstr>
      <vt:lpstr>Faktoren, die die Einwohnerentwicklung beeinflussen</vt:lpstr>
      <vt:lpstr>Wirtschaft und Beschäftigung</vt:lpstr>
      <vt:lpstr>Wirtschaft und Beschäftigung</vt:lpstr>
      <vt:lpstr>Wirtschaft und Beschäftigung</vt:lpstr>
      <vt:lpstr>Wirtschaft und Beschäftigung</vt:lpstr>
      <vt:lpstr>Wirtschaft und Beschäftigung</vt:lpstr>
      <vt:lpstr>Wirtschaft und Beschäftigung</vt:lpstr>
      <vt:lpstr>Wirtschaft und Beschäftigung</vt:lpstr>
      <vt:lpstr>Wirtschaft und Beschäftigung</vt:lpstr>
      <vt:lpstr>PowerPoint-Präsentation</vt:lpstr>
      <vt:lpstr>PowerPoint-Präsentation</vt:lpstr>
      <vt:lpstr>PowerPoint-Präsentation</vt:lpstr>
      <vt:lpstr>Wohnungsbestand und Wohnungsleerstand</vt:lpstr>
      <vt:lpstr>Wohnungsbestand und Wohnungsleerstand</vt:lpstr>
      <vt:lpstr>Wohnungsbestand und Wohnungsleerstand</vt:lpstr>
      <vt:lpstr>Wohnungsbestand und Wohnungsleerstand</vt:lpstr>
      <vt:lpstr>Wohnungsnachfragende Haushalte</vt:lpstr>
      <vt:lpstr>Durchschnittliche Haushaltsgröße</vt:lpstr>
      <vt:lpstr>Kinder bis sechs Jahre und Kapazität mit Kindertagesplätzen</vt:lpstr>
      <vt:lpstr>Abgleich Realentwicklung Kinder 1 bis 6,5 Jahre mit Prognose</vt:lpstr>
      <vt:lpstr>Kinder im Grundschulalter</vt:lpstr>
      <vt:lpstr>Abgleich Realentwicklung Kinder 6,5-10,5 Jahre mit Prognose</vt:lpstr>
      <vt:lpstr>Schüler im Alter weiterführender Schulen und Prognose</vt:lpstr>
      <vt:lpstr>Schüler im Alter weiterführender Schulen und Prognose</vt:lpstr>
      <vt:lpstr>Altersgerechte Wohnformen und Abgleich mit der Prognose</vt:lpstr>
      <vt:lpstr>Wanderungen der Senioren ab 75 Jahre</vt:lpstr>
      <vt:lpstr>Tourismusentwicklung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B.Genschow</dc:creator>
  <cp:lastModifiedBy>Jacqueline Branig</cp:lastModifiedBy>
  <cp:revision>315</cp:revision>
  <cp:lastPrinted>2016-03-18T09:40:45Z</cp:lastPrinted>
  <dcterms:created xsi:type="dcterms:W3CDTF">2011-12-07T19:08:44Z</dcterms:created>
  <dcterms:modified xsi:type="dcterms:W3CDTF">2018-04-18T11:33:13Z</dcterms:modified>
</cp:coreProperties>
</file>